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47"/>
  </p:notesMasterIdLst>
  <p:sldIdLst>
    <p:sldId id="256" r:id="rId2"/>
    <p:sldId id="287" r:id="rId3"/>
    <p:sldId id="358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19" r:id="rId19"/>
    <p:sldId id="320" r:id="rId20"/>
    <p:sldId id="355" r:id="rId21"/>
    <p:sldId id="356" r:id="rId22"/>
    <p:sldId id="357" r:id="rId23"/>
    <p:sldId id="338" r:id="rId24"/>
    <p:sldId id="340" r:id="rId25"/>
    <p:sldId id="359" r:id="rId26"/>
    <p:sldId id="323" r:id="rId27"/>
    <p:sldId id="334" r:id="rId28"/>
    <p:sldId id="335" r:id="rId29"/>
    <p:sldId id="336" r:id="rId30"/>
    <p:sldId id="337" r:id="rId31"/>
    <p:sldId id="339" r:id="rId32"/>
    <p:sldId id="362" r:id="rId33"/>
    <p:sldId id="360" r:id="rId34"/>
    <p:sldId id="361" r:id="rId35"/>
    <p:sldId id="342" r:id="rId36"/>
    <p:sldId id="343" r:id="rId37"/>
    <p:sldId id="344" r:id="rId38"/>
    <p:sldId id="345" r:id="rId39"/>
    <p:sldId id="348" r:id="rId40"/>
    <p:sldId id="349" r:id="rId41"/>
    <p:sldId id="363" r:id="rId42"/>
    <p:sldId id="351" r:id="rId43"/>
    <p:sldId id="352" r:id="rId44"/>
    <p:sldId id="353" r:id="rId45"/>
    <p:sldId id="35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ad Moroz" initials="DM" lastIdx="2" clrIdx="0"/>
  <p:cmAuthor id="2" name="Alexey Makashov" initials="AM" lastIdx="1" clrIdx="1">
    <p:extLst>
      <p:ext uri="{19B8F6BF-5375-455C-9EA6-DF929625EA0E}">
        <p15:presenceInfo xmlns:p15="http://schemas.microsoft.com/office/powerpoint/2012/main" userId="9aa5a5c71d2fb7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80" autoAdjust="0"/>
    <p:restoredTop sz="94697"/>
  </p:normalViewPr>
  <p:slideViewPr>
    <p:cSldViewPr>
      <p:cViewPr>
        <p:scale>
          <a:sx n="100" d="100"/>
          <a:sy n="100" d="100"/>
        </p:scale>
        <p:origin x="-254" y="-221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26A8281-EF2C-4F0C-9688-8810E6D3AF8E}" type="datetimeFigureOut">
              <a:rPr lang="ru-RU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7C6C14F-9C08-46EF-88A8-3F387596EF87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2473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569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4896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805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885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889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48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62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14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338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856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005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755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079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732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87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213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998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064505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91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7664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210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105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5940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110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09.04.2020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647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e.wiktionary.org/wiki/RGB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lectronics.stackexchange.com/questions/314499/how-to-map-rgb-led-to-wavelengths" TargetMode="External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3324140/algorithm-used-in-compare-command-of-imagemagick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1742195/modeling-hsv-color-space-cone-with-python-and-matplotlib-3d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Yuv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u.wikipedia.org/wiki/%D0%9B%D0%B5%D0%BD%D0%B0_(%D0%B8%D0%B7%D0%BE%D0%B1%D1%80%D0%B0%D0%B6%D0%B5%D0%BD%D0%B8%D0%B5)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41742195/modeling-hsv-color-space-cone-with-python-and-matplotlib-3d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8AACE35A-DD26-4C0E-81A5-8C18F7390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78524" y="1231506"/>
            <a:ext cx="6145284" cy="4394988"/>
          </a:xfrm>
        </p:spPr>
        <p:txBody>
          <a:bodyPr>
            <a:normAutofit/>
          </a:bodyPr>
          <a:lstStyle/>
          <a:p>
            <a:pPr algn="r">
              <a:defRPr/>
            </a:pPr>
            <a:r>
              <a:rPr lang="ru-RU" sz="4800" dirty="0"/>
              <a:t>Системы технического зрения</a:t>
            </a:r>
          </a:p>
        </p:txBody>
      </p:sp>
      <p:sp>
        <p:nvSpPr>
          <p:cNvPr id="1638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867276" y="1300843"/>
            <a:ext cx="2996668" cy="4256314"/>
          </a:xfrm>
        </p:spPr>
        <p:txBody>
          <a:bodyPr anchor="ctr">
            <a:normAutofit/>
          </a:bodyPr>
          <a:lstStyle/>
          <a:p>
            <a:pPr algn="l"/>
            <a:r>
              <a:rPr lang="ru-RU" dirty="0"/>
              <a:t>СТЗ. Основные понятия. Цветовые пространства.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05CB15-2F46-4D9D-AEA4-3619C520C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5542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18DAE5F6-55D5-4FC2-B1F3-AE114251F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74263" y="440267"/>
            <a:ext cx="643467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Масштаб</a:t>
            </a:r>
          </a:p>
        </p:txBody>
      </p:sp>
      <p:pic>
        <p:nvPicPr>
          <p:cNvPr id="2457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0241" y="1323975"/>
            <a:ext cx="2879725" cy="4878388"/>
          </a:xfrm>
          <a:noFill/>
        </p:spPr>
      </p:pic>
      <p:sp>
        <p:nvSpPr>
          <p:cNvPr id="5" name="Прямоугольник 4"/>
          <p:cNvSpPr/>
          <p:nvPr/>
        </p:nvSpPr>
        <p:spPr>
          <a:xfrm>
            <a:off x="4440241" y="1268413"/>
            <a:ext cx="935037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Перекрытие</a:t>
            </a:r>
          </a:p>
        </p:txBody>
      </p:sp>
      <p:pic>
        <p:nvPicPr>
          <p:cNvPr id="2560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1196752"/>
            <a:ext cx="4752528" cy="5018926"/>
          </a:xfr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Движение</a:t>
            </a:r>
          </a:p>
        </p:txBody>
      </p:sp>
      <p:pic>
        <p:nvPicPr>
          <p:cNvPr id="2662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24" y="1846266"/>
            <a:ext cx="6152402" cy="4022725"/>
          </a:xfr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Внутриклассовая изменчивость</a:t>
            </a:r>
          </a:p>
        </p:txBody>
      </p:sp>
      <p:pic>
        <p:nvPicPr>
          <p:cNvPr id="2765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79650" y="1989141"/>
            <a:ext cx="1695450" cy="1857375"/>
          </a:xfrm>
          <a:noFill/>
        </p:spPr>
      </p:pic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3" y="2060575"/>
            <a:ext cx="17335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6" y="1989138"/>
            <a:ext cx="248602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4221166"/>
            <a:ext cx="14097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8" y="4365625"/>
            <a:ext cx="24193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005266"/>
            <a:ext cx="196215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Зрение – нечёткая задача</a:t>
            </a:r>
          </a:p>
        </p:txBody>
      </p:sp>
      <p:sp>
        <p:nvSpPr>
          <p:cNvPr id="28675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Разные 3D сцены дают одно и то же 2D изображение</a:t>
            </a:r>
          </a:p>
          <a:p>
            <a:pPr eaLnBrk="1" hangingPunct="1"/>
            <a:r>
              <a:rPr lang="ru-RU"/>
              <a:t>Необходимы априорные знания о структуре и свойствах мира</a:t>
            </a:r>
          </a:p>
          <a:p>
            <a:pPr eaLnBrk="1" hangingPunct="1"/>
            <a:r>
              <a:rPr lang="ru-RU"/>
              <a:t>Нам нужно сопоставлять наблюдения и априорные знания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3" y="3357563"/>
            <a:ext cx="39052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pPr eaLnBrk="1" hangingPunct="1"/>
            <a:r>
              <a:rPr lang="ru-RU" sz="3700"/>
              <a:t>Модель камеры-обскуры</a:t>
            </a:r>
          </a:p>
        </p:txBody>
      </p:sp>
      <p:sp>
        <p:nvSpPr>
          <p:cNvPr id="29699" name="Содержимое 2"/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>
            <a:normAutofit/>
          </a:bodyPr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ru-RU" dirty="0">
                <a:solidFill>
                  <a:srgbClr val="000000"/>
                </a:solidFill>
              </a:rPr>
              <a:t>Камера-обскура:</a:t>
            </a:r>
          </a:p>
          <a:p>
            <a:pPr eaLnBrk="1" hangingPunct="1">
              <a:buFont typeface="Arial" charset="0"/>
              <a:buChar char="•"/>
            </a:pPr>
            <a:r>
              <a:rPr lang="ru-RU" dirty="0">
                <a:solidFill>
                  <a:srgbClr val="000000"/>
                </a:solidFill>
              </a:rPr>
              <a:t>Захватывает пучок лучей, проходящих через одну точку</a:t>
            </a:r>
          </a:p>
          <a:p>
            <a:pPr eaLnBrk="1" hangingPunct="1">
              <a:buFont typeface="Arial" charset="0"/>
              <a:buChar char="•"/>
            </a:pPr>
            <a:r>
              <a:rPr lang="ru-RU" dirty="0">
                <a:solidFill>
                  <a:srgbClr val="000000"/>
                </a:solidFill>
              </a:rPr>
              <a:t>Точечное отверстие называется «Центр проекции» (фокальная точка / </a:t>
            </a:r>
            <a:r>
              <a:rPr lang="en-US" b="1" dirty="0">
                <a:solidFill>
                  <a:srgbClr val="000000"/>
                </a:solidFill>
              </a:rPr>
              <a:t>focal point)</a:t>
            </a:r>
          </a:p>
          <a:p>
            <a:pPr eaLnBrk="1" hangingPunct="1">
              <a:buFont typeface="Arial" charset="0"/>
              <a:buChar char="•"/>
            </a:pPr>
            <a:r>
              <a:rPr lang="ru-RU" dirty="0">
                <a:solidFill>
                  <a:srgbClr val="000000"/>
                </a:solidFill>
              </a:rPr>
              <a:t>Изображение формируется на картинной плоскости (</a:t>
            </a:r>
            <a:r>
              <a:rPr lang="ru-RU" b="1" dirty="0" err="1">
                <a:solidFill>
                  <a:srgbClr val="000000"/>
                </a:solidFill>
              </a:rPr>
              <a:t>Image</a:t>
            </a:r>
            <a:r>
              <a:rPr lang="ru-RU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plane)</a:t>
            </a:r>
          </a:p>
        </p:txBody>
      </p:sp>
      <p:pic>
        <p:nvPicPr>
          <p:cNvPr id="29700" name="Picture 2" descr="Изображение выглядит как игра&#10;&#10;Автоматически созданное описа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8193" y="1726082"/>
            <a:ext cx="5176744" cy="34320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err="1"/>
              <a:t>Проблеммы</a:t>
            </a:r>
            <a:endParaRPr lang="ru-RU" dirty="0"/>
          </a:p>
        </p:txBody>
      </p:sp>
      <p:sp>
        <p:nvSpPr>
          <p:cNvPr id="30723" name="Содержимое 2"/>
          <p:cNvSpPr>
            <a:spLocks noGrp="1"/>
          </p:cNvSpPr>
          <p:nvPr>
            <p:ph idx="1"/>
          </p:nvPr>
        </p:nvSpPr>
        <p:spPr>
          <a:xfrm>
            <a:off x="1258779" y="1874517"/>
            <a:ext cx="10178322" cy="3593591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/>
              <a:t>Теряем углы</a:t>
            </a:r>
          </a:p>
          <a:p>
            <a:pPr eaLnBrk="1" hangingPunct="1">
              <a:buFont typeface="Arial" charset="0"/>
              <a:buChar char="•"/>
            </a:pPr>
            <a:r>
              <a:rPr lang="ru-RU" dirty="0"/>
              <a:t>Теряем расстояния и длины</a:t>
            </a:r>
          </a:p>
          <a:p>
            <a:pPr eaLnBrk="1" hangingPunct="1">
              <a:buFont typeface="Arial" charset="0"/>
              <a:buChar char="•"/>
            </a:pPr>
            <a:r>
              <a:rPr lang="ru-RU" dirty="0"/>
              <a:t>Перспективные искажения</a:t>
            </a:r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3671312"/>
            <a:ext cx="40767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0"/>
          <a:stretch/>
        </p:blipFill>
        <p:spPr bwMode="auto">
          <a:xfrm>
            <a:off x="7665105" y="3653828"/>
            <a:ext cx="167125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Цифровая камера - дискретизация</a:t>
            </a:r>
          </a:p>
        </p:txBody>
      </p:sp>
      <p:pic>
        <p:nvPicPr>
          <p:cNvPr id="3174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5" y="457199"/>
            <a:ext cx="3779856" cy="2406650"/>
          </a:xfrm>
          <a:noFill/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Для неподвижного изображения – две дискретизации:</a:t>
            </a:r>
          </a:p>
          <a:p>
            <a:pPr marL="342900" indent="-342900">
              <a:buAutoNum type="arabicPeriod"/>
            </a:pPr>
            <a:r>
              <a:rPr lang="ru-RU" dirty="0"/>
              <a:t>По координате</a:t>
            </a:r>
          </a:p>
          <a:p>
            <a:pPr marL="342900" indent="-342900">
              <a:buAutoNum type="arabicPeriod"/>
            </a:pPr>
            <a:r>
              <a:rPr lang="ru-RU" dirty="0"/>
              <a:t>По уровню сигнала</a:t>
            </a:r>
            <a:endParaRPr lang="en-US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83" y="641349"/>
            <a:ext cx="2829837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3544792"/>
            <a:ext cx="2583410" cy="2647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3645024"/>
            <a:ext cx="1944216" cy="2662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Линейные цветовые модели: </a:t>
            </a:r>
            <a:r>
              <a:rPr lang="en-US" dirty="0">
                <a:solidFill>
                  <a:schemeClr val="accent2"/>
                </a:solidFill>
              </a:rPr>
              <a:t>RGB</a:t>
            </a:r>
            <a:endParaRPr lang="ru-RU" dirty="0">
              <a:solidFill>
                <a:schemeClr val="accent2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5144F85-15F7-4E02-B746-B695CB2AE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1384" y="1381622"/>
            <a:ext cx="6291640" cy="471873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454F95E4-F5C8-4EA2-959E-83FC8A72496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23824" y="1874517"/>
            <a:ext cx="4999036" cy="43627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accent2"/>
                </a:solidFill>
              </a:rPr>
              <a:t>RGB</a:t>
            </a:r>
            <a:r>
              <a:rPr lang="en-US" dirty="0"/>
              <a:t>: </a:t>
            </a:r>
            <a:r>
              <a:rPr lang="ru-RU" dirty="0"/>
              <a:t>Цветовой куб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748F6AE1-452D-4C30-A83F-B4B02273AF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>
                <a:latin typeface="Constantia" panose="02030602050306030303" pitchFamily="18" charset="0"/>
              </a:rPr>
              <a:t>Аддитивная система – </a:t>
            </a:r>
            <a:r>
              <a:rPr lang="en-US" dirty="0">
                <a:latin typeface="Constantia" panose="02030602050306030303" pitchFamily="18" charset="0"/>
              </a:rPr>
              <a:t>RGB</a:t>
            </a:r>
          </a:p>
          <a:p>
            <a:r>
              <a:rPr lang="ru-RU" dirty="0">
                <a:latin typeface="Constantia" panose="02030602050306030303" pitchFamily="18" charset="0"/>
              </a:rPr>
              <a:t>Субтрактивная система – </a:t>
            </a:r>
            <a:r>
              <a:rPr lang="en-US" dirty="0">
                <a:latin typeface="Constantia" panose="02030602050306030303" pitchFamily="18" charset="0"/>
              </a:rPr>
              <a:t>CMYK</a:t>
            </a:r>
          </a:p>
          <a:p>
            <a:pPr marL="0" indent="0" algn="ctr">
              <a:buNone/>
            </a:pPr>
            <a:r>
              <a:rPr lang="en-US" i="1" dirty="0">
                <a:latin typeface="Constantia" panose="02030602050306030303" pitchFamily="18" charset="0"/>
              </a:rPr>
              <a:t>C=G+B=W−R</a:t>
            </a:r>
          </a:p>
          <a:p>
            <a:pPr marL="0" indent="0" algn="ctr">
              <a:buNone/>
            </a:pPr>
            <a:r>
              <a:rPr lang="en-US" i="1" dirty="0">
                <a:latin typeface="Constantia" panose="02030602050306030303" pitchFamily="18" charset="0"/>
              </a:rPr>
              <a:t>M=R+B=W−G</a:t>
            </a:r>
          </a:p>
          <a:p>
            <a:pPr marL="0" indent="0" algn="ctr">
              <a:buNone/>
            </a:pPr>
            <a:r>
              <a:rPr lang="en-US" i="1" dirty="0">
                <a:latin typeface="Constantia" panose="02030602050306030303" pitchFamily="18" charset="0"/>
              </a:rPr>
              <a:t>Y=R+G=W−B</a:t>
            </a:r>
            <a:endParaRPr lang="ru-RU" dirty="0">
              <a:latin typeface="Constantia" panose="02030602050306030303" pitchFamily="18" charset="0"/>
            </a:endParaRPr>
          </a:p>
          <a:p>
            <a:r>
              <a:rPr lang="en-US" dirty="0">
                <a:latin typeface="Constantia" panose="02030602050306030303" pitchFamily="18" charset="0"/>
              </a:rPr>
              <a:t>RGB – </a:t>
            </a:r>
            <a:r>
              <a:rPr lang="ru-RU" dirty="0">
                <a:latin typeface="Constantia" panose="02030602050306030303" pitchFamily="18" charset="0"/>
              </a:rPr>
              <a:t>на мониторах, </a:t>
            </a:r>
            <a:r>
              <a:rPr lang="en-US" dirty="0">
                <a:latin typeface="Constantia" panose="02030602050306030303" pitchFamily="18" charset="0"/>
              </a:rPr>
              <a:t>CMYK – </a:t>
            </a:r>
            <a:r>
              <a:rPr lang="ru-RU" dirty="0">
                <a:latin typeface="Constantia" panose="02030602050306030303" pitchFamily="18" charset="0"/>
              </a:rPr>
              <a:t>на печати</a:t>
            </a:r>
          </a:p>
          <a:p>
            <a:endParaRPr lang="ru-RU" dirty="0"/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BD619C88-7F6A-4AE1-974F-7D5AB18AFC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51678" y="1904358"/>
            <a:ext cx="5276860" cy="34603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Вторая задача – попробуем построить корректную модель</a:t>
            </a:r>
          </a:p>
        </p:txBody>
      </p:sp>
      <p:pic>
        <p:nvPicPr>
          <p:cNvPr id="4" name="Объект 3" descr="Про задачку.png"/>
          <p:cNvPicPr>
            <a:picLocks noGrp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135560" y="2420888"/>
            <a:ext cx="1466091" cy="2807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595801" y="1874517"/>
                <a:ext cx="4800600" cy="4896544"/>
              </a:xfrm>
            </p:spPr>
            <p:txBody>
              <a:bodyPr>
                <a:normAutofit/>
              </a:bodyPr>
              <a:lstStyle/>
              <a:p>
                <a:r>
                  <a:rPr lang="ru-RU" dirty="0"/>
                  <a:t>Показания индикатора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charset="0"/>
                        </a:rPr>
                        <m:t>𝑍</m:t>
                      </m:r>
                      <m:r>
                        <a:rPr lang="ru-RU" i="1">
                          <a:latin typeface="Cambria Math" charset="0"/>
                        </a:rPr>
                        <m:t>=1024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оп</m:t>
                              </m:r>
                            </m:sub>
                          </m:sSub>
                        </m:den>
                      </m:f>
                      <m:r>
                        <a:rPr lang="ru-RU" i="1">
                          <a:latin typeface="Cambria Math" charset="0"/>
                        </a:rPr>
                        <m:t>=1024⋅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charset="0"/>
                            </a:rPr>
                            <m:t>𝑅</m:t>
                          </m:r>
                        </m:num>
                        <m:den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ru-RU" i="1">
                              <a:latin typeface="Cambria Math" charset="0"/>
                            </a:rPr>
                            <m:t>+</m:t>
                          </m:r>
                          <m:r>
                            <a:rPr lang="ru-RU" i="1">
                              <a:latin typeface="Cambria Math" charset="0"/>
                            </a:rPr>
                            <m:t>𝑅</m:t>
                          </m:r>
                        </m:den>
                      </m:f>
                      <m:r>
                        <a:rPr lang="ru-RU" i="1">
                          <a:latin typeface="Cambria Math" charset="0"/>
                        </a:rPr>
                        <m:t>≈1024⋅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charset="0"/>
                            </a:rPr>
                            <m:t>𝑅</m:t>
                          </m:r>
                        </m:num>
                        <m:den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ru-RU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  <a:p>
                <a:r>
                  <a:rPr lang="ru-RU" dirty="0"/>
                  <a:t>Зависимость </a:t>
                </a:r>
                <a:r>
                  <a:rPr lang="en-US" dirty="0"/>
                  <a:t>R </a:t>
                </a:r>
                <a:r>
                  <a:rPr lang="ru-RU" dirty="0"/>
                  <a:t> - экспоненциальная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charset="0"/>
                        </a:rPr>
                        <m:t>𝑅</m:t>
                      </m:r>
                      <m:r>
                        <a:rPr lang="ru-RU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ru-RU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latin typeface="Cambria Math" charset="0"/>
                        </a:rPr>
                        <m:t>⋅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Тогда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ru-RU" i="1">
                          <a:latin typeface="Cambria Math" charset="0"/>
                        </a:rPr>
                        <m:t>1024⋅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ru-RU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charset="0"/>
                        </a:rPr>
                        <m:t>𝑍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5" name="Объект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95801" y="1874517"/>
                <a:ext cx="4800600" cy="4896544"/>
              </a:xfrm>
              <a:blipFill>
                <a:blip r:embed="rId3"/>
                <a:stretch>
                  <a:fillRect l="-1398" t="-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18D1E64-EC37-46DD-8625-5B89DA0293BF}"/>
              </a:ext>
            </a:extLst>
          </p:cNvPr>
          <p:cNvSpPr/>
          <p:nvPr/>
        </p:nvSpPr>
        <p:spPr>
          <a:xfrm>
            <a:off x="5951985" y="4705502"/>
            <a:ext cx="2016223" cy="10451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A273E9-540E-4B8F-A28E-91D29B25563C}"/>
              </a:ext>
            </a:extLst>
          </p:cNvPr>
          <p:cNvSpPr/>
          <p:nvPr/>
        </p:nvSpPr>
        <p:spPr>
          <a:xfrm>
            <a:off x="7968208" y="4941167"/>
            <a:ext cx="432048" cy="6480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363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E6B66-5D5A-46E5-A38C-721DB04C3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</a:t>
            </a:r>
            <a:r>
              <a:rPr lang="en-US" dirty="0">
                <a:solidFill>
                  <a:schemeClr val="accent2"/>
                </a:solidFill>
              </a:rPr>
              <a:t>HSV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0149005-A551-4977-9B63-7895D3FCC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60096" y="1340768"/>
            <a:ext cx="4488300" cy="4564732"/>
          </a:xfrm>
        </p:spPr>
        <p:txBody>
          <a:bodyPr/>
          <a:lstStyle/>
          <a:p>
            <a:r>
              <a:rPr lang="en-US" dirty="0"/>
              <a:t>Hue (</a:t>
            </a:r>
            <a:r>
              <a:rPr lang="ru-RU" dirty="0"/>
              <a:t>Тон)</a:t>
            </a:r>
            <a:endParaRPr lang="en-US" dirty="0"/>
          </a:p>
          <a:p>
            <a:r>
              <a:rPr lang="en-US" dirty="0"/>
              <a:t>Saturation(</a:t>
            </a:r>
            <a:r>
              <a:rPr lang="ru-RU" dirty="0"/>
              <a:t>Насыщенность)</a:t>
            </a:r>
            <a:endParaRPr lang="en-US" dirty="0"/>
          </a:p>
          <a:p>
            <a:r>
              <a:rPr lang="en-US" dirty="0"/>
              <a:t>Value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Интенсивность)</a:t>
            </a:r>
            <a:endParaRPr lang="en-US" dirty="0"/>
          </a:p>
          <a:p>
            <a:endParaRPr lang="ru-RU" dirty="0"/>
          </a:p>
        </p:txBody>
      </p:sp>
      <p:pic>
        <p:nvPicPr>
          <p:cNvPr id="14" name="Объект 13" descr="Изображение выглядит как зонт&#10;&#10;Автоматически созданное описание">
            <a:extLst>
              <a:ext uri="{FF2B5EF4-FFF2-40B4-BE49-F238E27FC236}">
                <a16:creationId xmlns:a16="http://schemas.microsoft.com/office/drawing/2014/main" id="{73A605CB-3280-4BED-8C89-8D032D98DC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26256" y="1556792"/>
            <a:ext cx="3821830" cy="4348708"/>
          </a:xfrm>
          <a:prstGeom prst="rect">
            <a:avLst/>
          </a:prstGeom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57BD16B6-8D70-47B1-8148-C2632FD51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23992" y="2780928"/>
            <a:ext cx="2360082" cy="3845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049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776DC7-8CD0-414D-82B6-13694933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</a:t>
            </a:r>
            <a:r>
              <a:rPr lang="en-US" dirty="0">
                <a:solidFill>
                  <a:schemeClr val="accent2"/>
                </a:solidFill>
              </a:rPr>
              <a:t>YUV</a:t>
            </a:r>
            <a:r>
              <a:rPr lang="ru-RU" dirty="0">
                <a:solidFill>
                  <a:schemeClr val="accent2"/>
                </a:solidFill>
              </a:rPr>
              <a:t>…</a:t>
            </a:r>
          </a:p>
        </p:txBody>
      </p:sp>
      <p:pic>
        <p:nvPicPr>
          <p:cNvPr id="5" name="Объект 4" descr="Изображение выглядит как легкий&#10;&#10;Автоматически созданное описание">
            <a:extLst>
              <a:ext uri="{FF2B5EF4-FFF2-40B4-BE49-F238E27FC236}">
                <a16:creationId xmlns:a16="http://schemas.microsoft.com/office/drawing/2014/main" id="{A3149D39-9418-4C77-8003-1765BB04F3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47850" y="2286000"/>
            <a:ext cx="3619500" cy="3619500"/>
          </a:xfr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8F153E30-4243-491C-9CC4-9BAC4051FC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Y – </a:t>
            </a:r>
            <a:r>
              <a:rPr lang="ru-RU" dirty="0"/>
              <a:t>яркость (нормированная)</a:t>
            </a:r>
          </a:p>
          <a:p>
            <a:r>
              <a:rPr lang="en-US" dirty="0"/>
              <a:t>U = B-Y</a:t>
            </a:r>
          </a:p>
          <a:p>
            <a:r>
              <a:rPr lang="en-US" dirty="0"/>
              <a:t>V = R-Y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2071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FE2B8-6784-402F-9F31-00C9AFF85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…и реализация </a:t>
            </a:r>
            <a:r>
              <a:rPr lang="en-US" dirty="0" err="1">
                <a:solidFill>
                  <a:schemeClr val="accent2"/>
                </a:solidFill>
              </a:rPr>
              <a:t>YC</a:t>
            </a:r>
            <a:r>
              <a:rPr lang="en-US" sz="4000" dirty="0" err="1">
                <a:solidFill>
                  <a:schemeClr val="accent2"/>
                </a:solidFill>
              </a:rPr>
              <a:t>b</a:t>
            </a:r>
            <a:r>
              <a:rPr lang="en-US" dirty="0" err="1">
                <a:solidFill>
                  <a:schemeClr val="accent2"/>
                </a:solidFill>
              </a:rPr>
              <a:t>C</a:t>
            </a:r>
            <a:r>
              <a:rPr lang="en-US" sz="4000" dirty="0" err="1">
                <a:solidFill>
                  <a:schemeClr val="accent2"/>
                </a:solidFill>
              </a:rPr>
              <a:t>r</a:t>
            </a:r>
            <a:endParaRPr lang="ru-RU" dirty="0">
              <a:solidFill>
                <a:schemeClr val="accent2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D7D1E45-9C13-4707-82B7-AFE4A1F097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9536" y="1497343"/>
            <a:ext cx="3384376" cy="5059643"/>
          </a:xfrm>
          <a:prstGeom prst="rect">
            <a:avLst/>
          </a:prstGeom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54E7F0E9-4A7C-4F8E-B9D1-F3D6A21DD1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48128" y="1497343"/>
            <a:ext cx="3377871" cy="504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45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IMREAD_COLOR </a:t>
            </a:r>
            <a:r>
              <a:rPr lang="ru-RU" dirty="0"/>
              <a:t> - принудительно читать изображение как трёхканальное </a:t>
            </a:r>
            <a:r>
              <a:rPr lang="en-US" dirty="0"/>
              <a:t>BGR</a:t>
            </a:r>
          </a:p>
          <a:p>
            <a:r>
              <a:rPr lang="en-US" dirty="0"/>
              <a:t>CV_BGR2GRAY – </a:t>
            </a:r>
            <a:r>
              <a:rPr lang="ru-RU" dirty="0"/>
              <a:t>преобразование из трёхканального </a:t>
            </a:r>
            <a:r>
              <a:rPr lang="ru-RU" dirty="0" err="1"/>
              <a:t>цветоного</a:t>
            </a:r>
            <a:r>
              <a:rPr lang="ru-RU" dirty="0"/>
              <a:t> в одноканальное в градациях серого</a:t>
            </a:r>
            <a:endParaRPr lang="en-US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B176DE-AD13-4D37-8CA3-6BA1653F1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457198"/>
            <a:ext cx="6912768" cy="6212161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4B69C6"/>
                </a:solidFill>
                <a:latin typeface="Consolas" panose="020B0609020204030204" pitchFamily="49" charset="0"/>
              </a:rPr>
              <a:t>include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448C27"/>
                </a:solidFill>
                <a:latin typeface="Consolas" panose="020B0609020204030204" pitchFamily="49" charset="0"/>
              </a:rPr>
              <a:t>opencv2/highgui.hpp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4B69C6"/>
                </a:solidFill>
                <a:latin typeface="Consolas" panose="020B0609020204030204" pitchFamily="49" charset="0"/>
              </a:rPr>
              <a:t>include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448C27"/>
                </a:solidFill>
                <a:latin typeface="Consolas" panose="020B0609020204030204" pitchFamily="49" charset="0"/>
              </a:rPr>
              <a:t>opencv2/imgcodecs.hpp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4B69C6"/>
                </a:solidFill>
                <a:latin typeface="Consolas" panose="020B0609020204030204" pitchFamily="49" charset="0"/>
              </a:rPr>
              <a:t>include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448C27"/>
                </a:solidFill>
                <a:latin typeface="Consolas" panose="020B0609020204030204" pitchFamily="49" charset="0"/>
              </a:rPr>
              <a:t>opencv2/imgproc.hpp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en-US" sz="1600" dirty="0">
                <a:solidFill>
                  <a:srgbClr val="4B69C6"/>
                </a:solidFill>
                <a:latin typeface="Consolas" panose="020B0609020204030204" pitchFamily="49" charset="0"/>
              </a:rPr>
              <a:t>include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448C27"/>
                </a:solidFill>
                <a:latin typeface="Consolas" panose="020B0609020204030204" pitchFamily="49" charset="0"/>
              </a:rPr>
              <a:t>iostream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4B69C6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A3E9D"/>
                </a:solidFill>
                <a:latin typeface="Consolas" panose="020B0609020204030204" pitchFamily="49" charset="0"/>
              </a:rPr>
              <a:t>namespace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rgbClr val="7A3E9D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4B69C6"/>
                </a:solidFill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A3E9D"/>
                </a:solidFill>
                <a:latin typeface="Consolas" panose="020B0609020204030204" pitchFamily="49" charset="0"/>
              </a:rPr>
              <a:t>namespace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rgbClr val="7A3E9D"/>
                </a:solidFill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A3E9D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rgbClr val="AA3731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A3E9D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7A3E9D"/>
                </a:solidFill>
                <a:latin typeface="Consolas" panose="020B0609020204030204" pitchFamily="49" charset="0"/>
              </a:rPr>
              <a:t>argc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A3E9D"/>
                </a:solidFill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4B69C6"/>
                </a:solidFill>
                <a:latin typeface="Consolas" panose="020B0609020204030204" pitchFamily="49" charset="0"/>
              </a:rPr>
              <a:t>**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7A3E9D"/>
                </a:solidFill>
                <a:latin typeface="Consolas" panose="020B0609020204030204" pitchFamily="49" charset="0"/>
              </a:rPr>
              <a:t>argv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Mat 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dst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String </a:t>
            </a:r>
            <a:r>
              <a:rPr lang="en-US" sz="16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imageName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448C27"/>
                </a:solidFill>
                <a:latin typeface="Consolas" panose="020B0609020204030204" pitchFamily="49" charset="0"/>
              </a:rPr>
              <a:t>Lenna.png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r>
              <a:rPr lang="en-US" sz="1600" i="1" dirty="0">
                <a:solidFill>
                  <a:srgbClr val="AAAAAA"/>
                </a:solidFill>
                <a:latin typeface="Consolas" panose="020B0609020204030204" pitchFamily="49" charset="0"/>
              </a:rPr>
              <a:t> // by default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4B69C6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argc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imageName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7A3E9D"/>
                </a:solidFill>
                <a:latin typeface="Consolas" panose="020B0609020204030204" pitchFamily="49" charset="0"/>
              </a:rPr>
              <a:t>argv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];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imread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imageName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IMREAD_COLOR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4B69C6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7A3E9D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B69C6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imshow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sz="1600" dirty="0">
                <a:solidFill>
                  <a:srgbClr val="448C27"/>
                </a:solidFill>
                <a:latin typeface="Consolas" panose="020B0609020204030204" pitchFamily="49" charset="0"/>
              </a:rPr>
              <a:t>Source window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Mat grayscale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cvtColor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grayscale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CV_BGR2GRAY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imshow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sz="1600" dirty="0">
                <a:solidFill>
                  <a:srgbClr val="448C27"/>
                </a:solidFill>
                <a:latin typeface="Consolas" panose="020B0609020204030204" pitchFamily="49" charset="0"/>
              </a:rPr>
              <a:t>Grayscale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grayscale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waitKey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r>
              <a:rPr lang="en-US" sz="1600" i="1" dirty="0">
                <a:solidFill>
                  <a:srgbClr val="AAAAAA"/>
                </a:solidFill>
                <a:latin typeface="Consolas" panose="020B0609020204030204" pitchFamily="49" charset="0"/>
              </a:rPr>
              <a:t> //  </a:t>
            </a:r>
            <a:r>
              <a:rPr lang="ru-RU" sz="1600" i="1" dirty="0">
                <a:solidFill>
                  <a:srgbClr val="AAAAAA"/>
                </a:solidFill>
                <a:latin typeface="Consolas" panose="020B0609020204030204" pitchFamily="49" charset="0"/>
              </a:rPr>
              <a:t>Ждём нажатия на любую кнопку</a:t>
            </a:r>
            <a:endParaRPr lang="ru-RU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4B69C6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936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Проектный файл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A69C997-16FB-44FA-8AF6-3923444B4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9C5D27"/>
                </a:solidFill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app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9C5D27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+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console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c++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11</a:t>
            </a:r>
          </a:p>
          <a:p>
            <a:pPr marL="0" indent="0">
              <a:buNone/>
            </a:pPr>
            <a:r>
              <a:rPr lang="en-US" dirty="0">
                <a:solidFill>
                  <a:srgbClr val="9C5D27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-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4B69C6"/>
                </a:solidFill>
                <a:latin typeface="Consolas" panose="020B0609020204030204" pitchFamily="49" charset="0"/>
              </a:rPr>
              <a:t>app_bundle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9C5D27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-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qt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9C5D27"/>
                </a:solidFill>
                <a:latin typeface="Consolas" panose="020B0609020204030204" pitchFamily="49" charset="0"/>
              </a:rPr>
              <a:t>SOURCES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+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5D27"/>
                </a:solidFill>
                <a:latin typeface="Consolas" panose="020B0609020204030204" pitchFamily="49" charset="0"/>
              </a:rPr>
              <a:t>main.cpp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9C5D27"/>
                </a:solidFill>
                <a:latin typeface="Consolas" panose="020B0609020204030204" pitchFamily="49" charset="0"/>
              </a:rPr>
              <a:t>LIBS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\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    -L/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usr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/lib/x86_64-linux-gnu \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5D27"/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9C5D27"/>
                </a:solidFill>
                <a:latin typeface="Consolas" panose="020B0609020204030204" pitchFamily="49" charset="0"/>
              </a:rPr>
              <a:t>lopencv_core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\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5D27"/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9C5D27"/>
                </a:solidFill>
                <a:latin typeface="Consolas" panose="020B0609020204030204" pitchFamily="49" charset="0"/>
              </a:rPr>
              <a:t>lopencv_highgui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\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5D27"/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9C5D27"/>
                </a:solidFill>
                <a:latin typeface="Consolas" panose="020B0609020204030204" pitchFamily="49" charset="0"/>
              </a:rPr>
              <a:t>lopencv_imgproc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\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5D27"/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9C5D27"/>
                </a:solidFill>
                <a:latin typeface="Consolas" panose="020B0609020204030204" pitchFamily="49" charset="0"/>
              </a:rPr>
              <a:t>lopencv_imgcodecs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3A5F1D2-9BF4-498C-B8F9-F002CD8B1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-</a:t>
            </a:r>
            <a:r>
              <a:rPr lang="en-US" dirty="0"/>
              <a:t>L&lt;</a:t>
            </a:r>
            <a:r>
              <a:rPr lang="ru-RU" dirty="0"/>
              <a:t>путь</a:t>
            </a:r>
            <a:r>
              <a:rPr lang="en-US" dirty="0"/>
              <a:t>&gt;</a:t>
            </a:r>
            <a:r>
              <a:rPr lang="ru-RU" dirty="0"/>
              <a:t> - прописываем ПУТЬ до места расположения библиотек.</a:t>
            </a:r>
          </a:p>
          <a:p>
            <a:r>
              <a:rPr lang="ru-RU" dirty="0"/>
              <a:t>В виртуальной машине в этом нет необходимости</a:t>
            </a:r>
          </a:p>
          <a:p>
            <a:r>
              <a:rPr lang="ru-RU" dirty="0"/>
              <a:t>-</a:t>
            </a:r>
            <a:r>
              <a:rPr lang="en-US" dirty="0" err="1"/>
              <a:t>lopencv_core</a:t>
            </a:r>
            <a:r>
              <a:rPr lang="en-US" dirty="0"/>
              <a:t> – </a:t>
            </a:r>
            <a:r>
              <a:rPr lang="ru-RU" dirty="0"/>
              <a:t>подключение</a:t>
            </a:r>
          </a:p>
          <a:p>
            <a:r>
              <a:rPr lang="en-US" dirty="0"/>
              <a:t>libopencv_core.so </a:t>
            </a:r>
            <a:r>
              <a:rPr lang="ru-RU" dirty="0"/>
              <a:t>и </a:t>
            </a:r>
            <a:r>
              <a:rPr lang="ru-RU" dirty="0" err="1"/>
              <a:t>т.д</a:t>
            </a:r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52534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B1DD067C-DE18-46DB-B0DB-DF47E240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6FEA8BC6-6D70-4A4D-8ACE-2A134476C3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75520" y="1474768"/>
            <a:ext cx="4076072" cy="4320480"/>
          </a:xfrm>
          <a:prstGeom prst="rect">
            <a:avLst/>
          </a:prstGeom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B478F172-73ED-4417-9F82-20CD22320F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26541" y="1466611"/>
            <a:ext cx="4088602" cy="4310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B59EE9-0CE7-47D6-A81E-F2BBD43476F3}"/>
              </a:ext>
            </a:extLst>
          </p:cNvPr>
          <p:cNvSpPr txBox="1"/>
          <p:nvPr/>
        </p:nvSpPr>
        <p:spPr>
          <a:xfrm>
            <a:off x="2999656" y="6132531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Используется знаменитое тестовое изображение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Lenna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246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Улучшение изображения</a:t>
            </a:r>
          </a:p>
        </p:txBody>
      </p:sp>
      <p:sp>
        <p:nvSpPr>
          <p:cNvPr id="3584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2 подхода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800603" y="2565400"/>
            <a:ext cx="1871663" cy="115093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Улучшение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640562" y="4437066"/>
            <a:ext cx="2160041" cy="122742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Обработка изображения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672266" y="4437066"/>
            <a:ext cx="2160041" cy="122742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Комплексирование</a:t>
            </a:r>
          </a:p>
        </p:txBody>
      </p: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121A0154-0AD2-4863-A935-618CBB0D94A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4368145" y="3068776"/>
            <a:ext cx="720728" cy="2015852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Соединитель: уступ 18">
            <a:extLst>
              <a:ext uri="{FF2B5EF4-FFF2-40B4-BE49-F238E27FC236}">
                <a16:creationId xmlns:a16="http://schemas.microsoft.com/office/drawing/2014/main" id="{C3529838-E911-437F-ADCA-4CFEBA56EE3E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6383997" y="3068776"/>
            <a:ext cx="720728" cy="2015852"/>
          </a:xfrm>
          <a:prstGeom prst="bentConnector3">
            <a:avLst/>
          </a:prstGeom>
          <a:ln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Изображение: что может получиться плохо?</a:t>
            </a:r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39616" y="2132856"/>
            <a:ext cx="1283052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1864" y="2132856"/>
            <a:ext cx="191624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08168" y="2060848"/>
            <a:ext cx="15621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6" cstate="print"/>
          <a:srcRect t="50202" r="50000"/>
          <a:stretch>
            <a:fillRect/>
          </a:stretch>
        </p:blipFill>
        <p:spPr bwMode="auto">
          <a:xfrm>
            <a:off x="2495600" y="4077075"/>
            <a:ext cx="1656184" cy="2335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71864" y="4149080"/>
            <a:ext cx="194421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36160" y="4077072"/>
            <a:ext cx="1728192" cy="228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1147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Гистограммы</a:t>
            </a:r>
          </a:p>
        </p:txBody>
      </p:sp>
      <p:graphicFrame>
        <p:nvGraphicFramePr>
          <p:cNvPr id="15" name="Содержимое 14"/>
          <p:cNvGraphicFramePr>
            <a:graphicFrameLocks noGrp="1"/>
          </p:cNvGraphicFramePr>
          <p:nvPr>
            <p:ph sz="half" idx="1"/>
          </p:nvPr>
        </p:nvGraphicFramePr>
        <p:xfrm>
          <a:off x="1981201" y="1920877"/>
          <a:ext cx="4546850" cy="3668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9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9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4052">
                <a:tc>
                  <a:txBody>
                    <a:bodyPr/>
                    <a:lstStyle/>
                    <a:p>
                      <a:r>
                        <a:rPr lang="ru-RU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52">
                <a:tc>
                  <a:txBody>
                    <a:bodyPr/>
                    <a:lstStyle/>
                    <a:p>
                      <a:r>
                        <a:rPr lang="ru-RU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052">
                <a:tc>
                  <a:txBody>
                    <a:bodyPr/>
                    <a:lstStyle/>
                    <a:p>
                      <a:r>
                        <a:rPr lang="ru-RU" dirty="0"/>
                        <a:t> 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052">
                <a:tc>
                  <a:txBody>
                    <a:bodyPr/>
                    <a:lstStyle/>
                    <a:p>
                      <a:r>
                        <a:rPr lang="ru-RU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052">
                <a:tc>
                  <a:txBody>
                    <a:bodyPr/>
                    <a:lstStyle/>
                    <a:p>
                      <a:r>
                        <a:rPr lang="ru-RU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052">
                <a:tc>
                  <a:txBody>
                    <a:bodyPr/>
                    <a:lstStyle/>
                    <a:p>
                      <a:r>
                        <a:rPr lang="ru-RU" dirty="0"/>
                        <a:t>15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4052">
                <a:tc>
                  <a:txBody>
                    <a:bodyPr/>
                    <a:lstStyle/>
                    <a:p>
                      <a:r>
                        <a:rPr lang="ru-RU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7920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12023" y="1556792"/>
            <a:ext cx="5850293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91507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Гистограммы: идея</a:t>
            </a:r>
          </a:p>
        </p:txBody>
      </p:sp>
      <p:pic>
        <p:nvPicPr>
          <p:cNvPr id="1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368" y="1124744"/>
            <a:ext cx="3457476" cy="1905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Компенсация узкого диапазона</a:t>
            </a:r>
          </a:p>
          <a:p>
            <a:r>
              <a:rPr lang="ru-RU" dirty="0"/>
              <a:t>яркостей – линейное растяжение:</a:t>
            </a:r>
          </a:p>
          <a:p>
            <a:endParaRPr 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367" y="4142329"/>
            <a:ext cx="3457477" cy="194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07768" y="1124744"/>
            <a:ext cx="3168352" cy="187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99942" y="4208365"/>
            <a:ext cx="3184004" cy="1875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Стрелка вниз 7"/>
          <p:cNvSpPr/>
          <p:nvPr/>
        </p:nvSpPr>
        <p:spPr>
          <a:xfrm flipH="1">
            <a:off x="2008909" y="3208865"/>
            <a:ext cx="360040" cy="744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низ 7"/>
          <p:cNvSpPr/>
          <p:nvPr/>
        </p:nvSpPr>
        <p:spPr>
          <a:xfrm flipH="1">
            <a:off x="5411924" y="3208865"/>
            <a:ext cx="360040" cy="744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596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0A5185-7DDE-4DF3-A34D-78DB80AF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Можно и без «физики»…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75747963-6A2B-45CE-A0F2-6F69403D764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64524063"/>
              </p:ext>
            </p:extLst>
          </p:nvPr>
        </p:nvGraphicFramePr>
        <p:xfrm>
          <a:off x="1251678" y="1412776"/>
          <a:ext cx="4800597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199">
                  <a:extLst>
                    <a:ext uri="{9D8B030D-6E8A-4147-A177-3AD203B41FA5}">
                      <a16:colId xmlns:a16="http://schemas.microsoft.com/office/drawing/2014/main" val="3633308659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4051584598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2751706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№</a:t>
                      </a:r>
                    </a:p>
                  </a:txBody>
                  <a:tcPr marL="72143" marR="72143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54107" marR="54107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T,</a:t>
                      </a: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</a:t>
                      </a:r>
                      <a:r>
                        <a:rPr lang="ru-RU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</a:t>
                      </a:r>
                    </a:p>
                  </a:txBody>
                  <a:tcPr marL="54107" marR="54107" marT="0" marB="0"/>
                </a:tc>
                <a:extLst>
                  <a:ext uri="{0D108BD9-81ED-4DB2-BD59-A6C34878D82A}">
                    <a16:rowId xmlns:a16="http://schemas.microsoft.com/office/drawing/2014/main" val="145797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dirty="0"/>
                        <a:t>1</a:t>
                      </a:r>
                    </a:p>
                  </a:txBody>
                  <a:tcPr marL="72143" marR="72143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 marL="54107" marR="54107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</a:t>
                      </a:r>
                    </a:p>
                  </a:txBody>
                  <a:tcPr marL="54107" marR="54107" marT="0" marB="0"/>
                </a:tc>
                <a:extLst>
                  <a:ext uri="{0D108BD9-81ED-4DB2-BD59-A6C34878D82A}">
                    <a16:rowId xmlns:a16="http://schemas.microsoft.com/office/drawing/2014/main" val="3188713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dirty="0"/>
                        <a:t>2</a:t>
                      </a:r>
                    </a:p>
                  </a:txBody>
                  <a:tcPr marL="72143" marR="72143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</a:t>
                      </a:r>
                    </a:p>
                  </a:txBody>
                  <a:tcPr marL="54107" marR="54107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54107" marR="54107" marT="0" marB="0"/>
                </a:tc>
                <a:extLst>
                  <a:ext uri="{0D108BD9-81ED-4DB2-BD59-A6C34878D82A}">
                    <a16:rowId xmlns:a16="http://schemas.microsoft.com/office/drawing/2014/main" val="1092903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dirty="0"/>
                        <a:t>3</a:t>
                      </a:r>
                    </a:p>
                  </a:txBody>
                  <a:tcPr marL="72143" marR="72143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</a:t>
                      </a:r>
                    </a:p>
                  </a:txBody>
                  <a:tcPr marL="54107" marR="54107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</a:t>
                      </a:r>
                    </a:p>
                  </a:txBody>
                  <a:tcPr marL="54107" marR="54107" marT="0" marB="0"/>
                </a:tc>
                <a:extLst>
                  <a:ext uri="{0D108BD9-81ED-4DB2-BD59-A6C34878D82A}">
                    <a16:rowId xmlns:a16="http://schemas.microsoft.com/office/drawing/2014/main" val="399045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dirty="0"/>
                        <a:t>4</a:t>
                      </a:r>
                    </a:p>
                  </a:txBody>
                  <a:tcPr marL="72143" marR="72143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</a:t>
                      </a:r>
                    </a:p>
                  </a:txBody>
                  <a:tcPr marL="54107" marR="54107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</a:t>
                      </a:r>
                    </a:p>
                  </a:txBody>
                  <a:tcPr marL="54107" marR="54107" marT="0" marB="0"/>
                </a:tc>
                <a:extLst>
                  <a:ext uri="{0D108BD9-81ED-4DB2-BD59-A6C34878D82A}">
                    <a16:rowId xmlns:a16="http://schemas.microsoft.com/office/drawing/2014/main" val="678274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dirty="0"/>
                        <a:t>5</a:t>
                      </a:r>
                    </a:p>
                  </a:txBody>
                  <a:tcPr marL="72143" marR="72143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</a:t>
                      </a:r>
                    </a:p>
                  </a:txBody>
                  <a:tcPr marL="54107" marR="54107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</a:p>
                  </a:txBody>
                  <a:tcPr marL="54107" marR="54107" marT="0" marB="0"/>
                </a:tc>
                <a:extLst>
                  <a:ext uri="{0D108BD9-81ED-4DB2-BD59-A6C34878D82A}">
                    <a16:rowId xmlns:a16="http://schemas.microsoft.com/office/drawing/2014/main" val="1680473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dirty="0"/>
                        <a:t>6</a:t>
                      </a:r>
                    </a:p>
                  </a:txBody>
                  <a:tcPr marL="72143" marR="72143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</a:t>
                      </a:r>
                    </a:p>
                  </a:txBody>
                  <a:tcPr marL="54107" marR="54107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</a:t>
                      </a:r>
                    </a:p>
                  </a:txBody>
                  <a:tcPr marL="54107" marR="54107" marT="0" marB="0"/>
                </a:tc>
                <a:extLst>
                  <a:ext uri="{0D108BD9-81ED-4DB2-BD59-A6C34878D82A}">
                    <a16:rowId xmlns:a16="http://schemas.microsoft.com/office/drawing/2014/main" val="245604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dirty="0"/>
                        <a:t>7</a:t>
                      </a:r>
                    </a:p>
                  </a:txBody>
                  <a:tcPr marL="72143" marR="72143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102</a:t>
                      </a:r>
                    </a:p>
                  </a:txBody>
                  <a:tcPr marL="54107" marR="54107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54107" marR="54107" marT="0" marB="0"/>
                </a:tc>
                <a:extLst>
                  <a:ext uri="{0D108BD9-81ED-4DB2-BD59-A6C34878D82A}">
                    <a16:rowId xmlns:a16="http://schemas.microsoft.com/office/drawing/2014/main" val="195942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dirty="0"/>
                        <a:t>8</a:t>
                      </a:r>
                    </a:p>
                  </a:txBody>
                  <a:tcPr marL="72143" marR="72143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 marL="54107" marR="54107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54107" marR="54107" marT="0" marB="0"/>
                </a:tc>
                <a:extLst>
                  <a:ext uri="{0D108BD9-81ED-4DB2-BD59-A6C34878D82A}">
                    <a16:rowId xmlns:a16="http://schemas.microsoft.com/office/drawing/2014/main" val="148829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dirty="0"/>
                        <a:t>9</a:t>
                      </a:r>
                    </a:p>
                  </a:txBody>
                  <a:tcPr marL="72143" marR="72143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122</a:t>
                      </a:r>
                    </a:p>
                  </a:txBody>
                  <a:tcPr marL="54107" marR="54107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54107" marR="54107" marT="0" marB="0"/>
                </a:tc>
                <a:extLst>
                  <a:ext uri="{0D108BD9-81ED-4DB2-BD59-A6C34878D82A}">
                    <a16:rowId xmlns:a16="http://schemas.microsoft.com/office/drawing/2014/main" val="2355696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dirty="0"/>
                        <a:t>10</a:t>
                      </a:r>
                    </a:p>
                  </a:txBody>
                  <a:tcPr marL="72143" marR="72143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</a:t>
                      </a:r>
                    </a:p>
                  </a:txBody>
                  <a:tcPr marL="54107" marR="54107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54107" marR="54107" marT="0" marB="0"/>
                </a:tc>
                <a:extLst>
                  <a:ext uri="{0D108BD9-81ED-4DB2-BD59-A6C34878D82A}">
                    <a16:rowId xmlns:a16="http://schemas.microsoft.com/office/drawing/2014/main" val="1630279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dirty="0"/>
                        <a:t>11</a:t>
                      </a:r>
                    </a:p>
                  </a:txBody>
                  <a:tcPr marL="72143" marR="72143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54107" marR="54107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</a:t>
                      </a:r>
                    </a:p>
                  </a:txBody>
                  <a:tcPr marL="54107" marR="54107" marT="0" marB="0"/>
                </a:tc>
                <a:extLst>
                  <a:ext uri="{0D108BD9-81ED-4DB2-BD59-A6C34878D82A}">
                    <a16:rowId xmlns:a16="http://schemas.microsoft.com/office/drawing/2014/main" val="874862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ru-RU" dirty="0"/>
                        <a:t>12</a:t>
                      </a:r>
                    </a:p>
                  </a:txBody>
                  <a:tcPr marL="72143" marR="72143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176</a:t>
                      </a:r>
                    </a:p>
                  </a:txBody>
                  <a:tcPr marL="54107" marR="54107" marT="0" marB="0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-5</a:t>
                      </a:r>
                    </a:p>
                  </a:txBody>
                  <a:tcPr marL="54107" marR="54107" marT="0" marB="0"/>
                </a:tc>
                <a:extLst>
                  <a:ext uri="{0D108BD9-81ED-4DB2-BD59-A6C34878D82A}">
                    <a16:rowId xmlns:a16="http://schemas.microsoft.com/office/drawing/2014/main" val="2682974384"/>
                  </a:ext>
                </a:extLst>
              </a:tr>
            </a:tbl>
          </a:graphicData>
        </a:graphic>
      </p:graphicFrame>
      <p:pic>
        <p:nvPicPr>
          <p:cNvPr id="7" name="Объект 6">
            <a:extLst>
              <a:ext uri="{FF2B5EF4-FFF2-40B4-BE49-F238E27FC236}">
                <a16:creationId xmlns:a16="http://schemas.microsoft.com/office/drawing/2014/main" id="{7FA02FD0-5E90-4701-9D77-AC52062DB7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07969" y="1159609"/>
            <a:ext cx="6353654" cy="496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31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Гистограммы: идея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4" y="2276872"/>
            <a:ext cx="203391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978" y="2276872"/>
            <a:ext cx="4102819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1586" y="4221088"/>
            <a:ext cx="2051909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79979" y="4221088"/>
            <a:ext cx="4051031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Стрелка вправо 8"/>
          <p:cNvSpPr/>
          <p:nvPr/>
        </p:nvSpPr>
        <p:spPr>
          <a:xfrm>
            <a:off x="4799856" y="2780928"/>
            <a:ext cx="79208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>
            <a:off x="4799856" y="5085184"/>
            <a:ext cx="79208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825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Построение гистограмм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Мы делаем три вещи: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ru-RU" dirty="0"/>
              <a:t>Вычисляем гистограмму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ru-RU" dirty="0"/>
              <a:t>Нормализуем её</a:t>
            </a:r>
          </a:p>
          <a:p>
            <a:pPr marL="342900" indent="-342900">
              <a:buClr>
                <a:schemeClr val="bg2"/>
              </a:buClr>
              <a:buAutoNum type="arabicPeriod"/>
            </a:pPr>
            <a:r>
              <a:rPr lang="ru-RU" dirty="0"/>
              <a:t>Рисуем отдельными линиями</a:t>
            </a:r>
            <a:endParaRPr lang="en-US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A558A87-2C43-4377-BCA4-1AC98FA4A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88640"/>
            <a:ext cx="7416824" cy="648072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src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imread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imageName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IMREAD_COLOR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r>
              <a:rPr lang="en-US" sz="1050" i="1" dirty="0">
                <a:solidFill>
                  <a:srgbClr val="AAAAAA"/>
                </a:solidFill>
                <a:latin typeface="Consolas" panose="020B0609020204030204" pitchFamily="49" charset="0"/>
              </a:rPr>
              <a:t> // 3-</a:t>
            </a:r>
            <a:r>
              <a:rPr lang="ru-RU" sz="1050" i="1" dirty="0">
                <a:solidFill>
                  <a:srgbClr val="AAAAAA"/>
                </a:solidFill>
                <a:latin typeface="Consolas" panose="020B0609020204030204" pitchFamily="49" charset="0"/>
              </a:rPr>
              <a:t>канальное изображение</a:t>
            </a:r>
            <a:endParaRPr lang="ru-RU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dirty="0">
                <a:solidFill>
                  <a:srgbClr val="4B69C6"/>
                </a:solidFill>
                <a:latin typeface="Consolas" panose="020B0609020204030204" pitchFamily="49" charset="0"/>
              </a:rPr>
              <a:t>if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7A3E9D"/>
                </a:solidFill>
                <a:latin typeface="Consolas" panose="020B0609020204030204" pitchFamily="49" charset="0"/>
              </a:rPr>
              <a:t>src</a:t>
            </a:r>
            <a:r>
              <a:rPr lang="en-US" sz="105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05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empty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4B69C6"/>
                </a:solidFill>
                <a:latin typeface="Consolas" panose="020B0609020204030204" pitchFamily="49" charset="0"/>
              </a:rPr>
              <a:t>return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-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vector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Mat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&gt;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bgr_planes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split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src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bgr_planes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int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histSize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256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float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range[]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256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dirty="0">
                <a:solidFill>
                  <a:srgbClr val="4B69C6"/>
                </a:solidFill>
                <a:latin typeface="Consolas" panose="020B0609020204030204" pitchFamily="49" charset="0"/>
              </a:rPr>
              <a:t>const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float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*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histRange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range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};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bool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uniform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true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bool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accumulate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false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Mat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b_hist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g_hist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r_hist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calcHist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&amp;</a:t>
            </a:r>
            <a:r>
              <a:rPr lang="en-US" sz="1050" dirty="0" err="1">
                <a:solidFill>
                  <a:srgbClr val="7A3E9D"/>
                </a:solidFill>
                <a:latin typeface="Consolas" panose="020B0609020204030204" pitchFamily="49" charset="0"/>
              </a:rPr>
              <a:t>bgr_planes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[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],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Mat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(),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b_hist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&amp;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histSize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&amp;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histRange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uniform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accumulate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calcHist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&amp;</a:t>
            </a:r>
            <a:r>
              <a:rPr lang="en-US" sz="1050" dirty="0" err="1">
                <a:solidFill>
                  <a:srgbClr val="7A3E9D"/>
                </a:solidFill>
                <a:latin typeface="Consolas" panose="020B0609020204030204" pitchFamily="49" charset="0"/>
              </a:rPr>
              <a:t>bgr_planes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[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],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Mat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(),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g_hist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&amp;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histSize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&amp;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histRange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uniform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accumulate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calcHist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&amp;</a:t>
            </a:r>
            <a:r>
              <a:rPr lang="en-US" sz="1050" dirty="0" err="1">
                <a:solidFill>
                  <a:srgbClr val="7A3E9D"/>
                </a:solidFill>
                <a:latin typeface="Consolas" panose="020B0609020204030204" pitchFamily="49" charset="0"/>
              </a:rPr>
              <a:t>bgr_planes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[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2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],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Mat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(),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r_hist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&amp;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histSize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&amp;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histRange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uniform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accumulate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int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hist_w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512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int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hist_h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400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int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bin_w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cvRound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double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hist_w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/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histSize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Mat </a:t>
            </a:r>
            <a:r>
              <a:rPr lang="en-US" sz="105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histImage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hist_h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hist_w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CV_8UC3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Scalar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normalize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b_hist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b_hist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7A3E9D"/>
                </a:solidFill>
                <a:latin typeface="Consolas" panose="020B0609020204030204" pitchFamily="49" charset="0"/>
              </a:rPr>
              <a:t>histImage</a:t>
            </a:r>
            <a:r>
              <a:rPr lang="en-US" sz="105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050" dirty="0" err="1">
                <a:solidFill>
                  <a:srgbClr val="7A3E9D"/>
                </a:solidFill>
                <a:latin typeface="Consolas" panose="020B0609020204030204" pitchFamily="49" charset="0"/>
              </a:rPr>
              <a:t>rows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NORM_MINMAX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-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Mat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normalize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g_hist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g_hist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7A3E9D"/>
                </a:solidFill>
                <a:latin typeface="Consolas" panose="020B0609020204030204" pitchFamily="49" charset="0"/>
              </a:rPr>
              <a:t>histImage</a:t>
            </a:r>
            <a:r>
              <a:rPr lang="en-US" sz="105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050" dirty="0" err="1">
                <a:solidFill>
                  <a:srgbClr val="7A3E9D"/>
                </a:solidFill>
                <a:latin typeface="Consolas" panose="020B0609020204030204" pitchFamily="49" charset="0"/>
              </a:rPr>
              <a:t>rows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NORM_MINMAX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-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Mat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normalize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r_hist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r_hist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7A3E9D"/>
                </a:solidFill>
                <a:latin typeface="Consolas" panose="020B0609020204030204" pitchFamily="49" charset="0"/>
              </a:rPr>
              <a:t>histImage</a:t>
            </a:r>
            <a:r>
              <a:rPr lang="en-US" sz="105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050" dirty="0" err="1">
                <a:solidFill>
                  <a:srgbClr val="7A3E9D"/>
                </a:solidFill>
                <a:latin typeface="Consolas" panose="020B0609020204030204" pitchFamily="49" charset="0"/>
              </a:rPr>
              <a:t>rows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NORM_MINMAX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-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Mat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dirty="0">
                <a:solidFill>
                  <a:srgbClr val="4B69C6"/>
                </a:solidFill>
                <a:latin typeface="Consolas" panose="020B0609020204030204" pitchFamily="49" charset="0"/>
              </a:rPr>
              <a:t>for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int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histSize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++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   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line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histImage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Point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bin_w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*(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-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hist_h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-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cvRound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b_hist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at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float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&gt;(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-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))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          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Point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bin_w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*(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hist_h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-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cvRound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b_hist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at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float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&gt;(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))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),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          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Scalar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255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2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8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   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line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histImage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Point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bin_w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*(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-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hist_h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-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cvRound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g_hist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at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float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&gt;(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-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))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          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Point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bin_w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*(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hist_h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-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cvRound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g_hist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at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float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&gt;(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))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),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          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Scalar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255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2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8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   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line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histImage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Point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bin_w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*(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-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hist_h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-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cvRound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r_hist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at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float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&gt;(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-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))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          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Point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bin_w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*(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hist_h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-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cvRound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r_hist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at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7A3E9D"/>
                </a:solidFill>
                <a:latin typeface="Consolas" panose="020B0609020204030204" pitchFamily="49" charset="0"/>
              </a:rPr>
              <a:t>float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&gt;(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))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),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           </a:t>
            </a:r>
            <a:r>
              <a:rPr lang="en-US" sz="1050" b="1" dirty="0">
                <a:solidFill>
                  <a:srgbClr val="AA3731"/>
                </a:solidFill>
                <a:latin typeface="Consolas" panose="020B0609020204030204" pitchFamily="49" charset="0"/>
              </a:rPr>
              <a:t>Scalar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255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2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8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namedWindow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sz="1050" dirty="0" err="1">
                <a:solidFill>
                  <a:srgbClr val="448C27"/>
                </a:solidFill>
                <a:latin typeface="Consolas" panose="020B0609020204030204" pitchFamily="49" charset="0"/>
              </a:rPr>
              <a:t>calcHist</a:t>
            </a:r>
            <a:r>
              <a:rPr lang="en-US" sz="1050" dirty="0">
                <a:solidFill>
                  <a:srgbClr val="448C27"/>
                </a:solidFill>
                <a:latin typeface="Consolas" panose="020B0609020204030204" pitchFamily="49" charset="0"/>
              </a:rPr>
              <a:t> Demo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WINDOW_AUTOSIZE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05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imshow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sz="1050" dirty="0" err="1">
                <a:solidFill>
                  <a:srgbClr val="448C27"/>
                </a:solidFill>
                <a:latin typeface="Consolas" panose="020B0609020204030204" pitchFamily="49" charset="0"/>
              </a:rPr>
              <a:t>calcHist</a:t>
            </a:r>
            <a:r>
              <a:rPr lang="en-US" sz="1050" dirty="0">
                <a:solidFill>
                  <a:srgbClr val="448C27"/>
                </a:solidFill>
                <a:latin typeface="Consolas" panose="020B0609020204030204" pitchFamily="49" charset="0"/>
              </a:rPr>
              <a:t> Demo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333333"/>
                </a:solidFill>
                <a:latin typeface="Consolas" panose="020B0609020204030204" pitchFamily="49" charset="0"/>
              </a:rPr>
              <a:t>histImage</a:t>
            </a:r>
            <a:r>
              <a:rPr lang="en-US" sz="105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05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108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D62A040-5F65-429E-948F-D076B4B4F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E7121-514A-4DCD-902E-A8650360E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1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55946"/>
            <a:ext cx="12192000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392768-33AC-4E48-8E56-3876B6CC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68" y="4292599"/>
            <a:ext cx="10681664" cy="146577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sz="6600" spc="800">
                <a:solidFill>
                  <a:schemeClr val="bg1"/>
                </a:solidFill>
              </a:rPr>
              <a:t>Разложение по каналам</a:t>
            </a:r>
            <a:endParaRPr lang="en-US" sz="6600" spc="8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9F80DD-4D38-4190-B36B-3907E816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982" y="183363"/>
            <a:ext cx="3059012" cy="324563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A8F042-8C3C-4717-9315-9494B962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5" y="183362"/>
            <a:ext cx="3059012" cy="324563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9DF674-0DCA-4E5A-B805-48020AAF8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580" y="183359"/>
            <a:ext cx="3059014" cy="32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8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F0072CE-5EE1-42D3-8A77-491EEF594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215DE1-A9CD-49C6-836D-DB85E3BFF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87D9197-4A85-4276-8FC4-67873E207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Freeform 10">
            <a:extLst>
              <a:ext uri="{FF2B5EF4-FFF2-40B4-BE49-F238E27FC236}">
                <a16:creationId xmlns:a16="http://schemas.microsoft.com/office/drawing/2014/main" id="{01B5B487-A1DE-47E1-B06D-F13BBCCA7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A949764-AFCF-44EA-B7B5-8B2155A7F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4" y="484631"/>
            <a:ext cx="6340519" cy="16384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Результат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45AF6B-4F42-45F1-A22C-AF0FCA898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79CCA9B-8BBD-4CEE-9F97-F504C8192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051" y="2443140"/>
            <a:ext cx="6306309" cy="39302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>
                <a:solidFill>
                  <a:srgbClr val="000000"/>
                </a:solidFill>
              </a:rPr>
              <a:t>Видно, что яркость в зелёном канале ниже, чем в остальных</a:t>
            </a:r>
          </a:p>
          <a:p>
            <a:r>
              <a:rPr lang="ru-RU">
                <a:solidFill>
                  <a:srgbClr val="000000"/>
                </a:solidFill>
              </a:rPr>
              <a:t>Яркость же в красном канале максимальна</a:t>
            </a:r>
          </a:p>
          <a:p>
            <a:r>
              <a:rPr lang="ru-RU">
                <a:solidFill>
                  <a:srgbClr val="000000"/>
                </a:solidFill>
              </a:rPr>
              <a:t>Это связано с красноватым оттенком большей части изображения</a:t>
            </a:r>
          </a:p>
          <a:p>
            <a:r>
              <a:rPr lang="ru-RU">
                <a:solidFill>
                  <a:srgbClr val="000000"/>
                </a:solidFill>
              </a:rPr>
              <a:t>На изображении вообще нет зелёных элементов, но зелёные компоненты есть в других цветах – например, в белом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6FFB64CC-831E-4B03-9164-E3E9B5DDC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453" y="482321"/>
            <a:ext cx="3302340" cy="2785952"/>
          </a:xfrm>
          <a:prstGeom prst="rect">
            <a:avLst/>
          </a:prstGeom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E4C4418C-ECE9-4389-B080-A0C39E5C7E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486091" y="3429000"/>
            <a:ext cx="2775065" cy="294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4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F0072CE-5EE1-42D3-8A77-491EEF594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215DE1-A9CD-49C6-836D-DB85E3BFF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87D9197-4A85-4276-8FC4-67873E207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Freeform 10">
            <a:extLst>
              <a:ext uri="{FF2B5EF4-FFF2-40B4-BE49-F238E27FC236}">
                <a16:creationId xmlns:a16="http://schemas.microsoft.com/office/drawing/2014/main" id="{01B5B487-A1DE-47E1-B06D-F13BBCCA7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D02227-7544-4092-974F-8AB590E11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4" y="484631"/>
            <a:ext cx="6340519" cy="163846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4400" dirty="0"/>
              <a:t>Фрагмент подводного изображения </a:t>
            </a:r>
            <a:endParaRPr lang="en-US" sz="4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45AF6B-4F42-45F1-A22C-AF0FCA898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D933B6E-9366-4487-86AC-30EBE358A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051" y="2443140"/>
            <a:ext cx="6306309" cy="39302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В целом мы видим потёмки</a:t>
            </a:r>
          </a:p>
          <a:p>
            <a:r>
              <a:rPr lang="ru-RU" dirty="0">
                <a:solidFill>
                  <a:srgbClr val="000000"/>
                </a:solidFill>
              </a:rPr>
              <a:t>Изображение тёмное, поэтому большинство элементов на гистограмме собраны около нуля</a:t>
            </a:r>
          </a:p>
          <a:p>
            <a:r>
              <a:rPr lang="ru-RU" dirty="0">
                <a:solidFill>
                  <a:srgbClr val="000000"/>
                </a:solidFill>
              </a:rPr>
              <a:t>Возникает вопрос – как можно это поправить?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F468B128-0A18-4701-B374-685C9B872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240" y="482321"/>
            <a:ext cx="3306767" cy="2785952"/>
          </a:xfrm>
          <a:prstGeom prst="rect">
            <a:avLst/>
          </a:prstGeom>
        </p:spPr>
      </p:pic>
      <p:pic>
        <p:nvPicPr>
          <p:cNvPr id="11" name="Объект 5">
            <a:extLst>
              <a:ext uri="{FF2B5EF4-FFF2-40B4-BE49-F238E27FC236}">
                <a16:creationId xmlns:a16="http://schemas.microsoft.com/office/drawing/2014/main" id="{BA9D29CF-C969-422B-A3E3-ABE4A7980E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161782" y="3429000"/>
            <a:ext cx="3423682" cy="294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26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Попробуем улучшить изображение!</a:t>
            </a:r>
          </a:p>
        </p:txBody>
      </p:sp>
      <p:pic>
        <p:nvPicPr>
          <p:cNvPr id="7" name="Содержимое 6" descr="greyscale_ori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667642" y="1846266"/>
            <a:ext cx="4901171" cy="4022725"/>
          </a:xfrm>
        </p:spPr>
      </p:pic>
    </p:spTree>
    <p:extLst>
      <p:ext uri="{BB962C8B-B14F-4D97-AF65-F5344CB8AC3E}">
        <p14:creationId xmlns:p14="http://schemas.microsoft.com/office/powerpoint/2010/main" val="2243920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«Растяжение» гистограммы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267409-D2FD-4853-B8D8-4B140E1E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404664"/>
            <a:ext cx="6444093" cy="550083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A3E9D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rgbClr val="AA3731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A3E9D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7A3E9D"/>
                </a:solidFill>
                <a:latin typeface="Consolas" panose="020B0609020204030204" pitchFamily="49" charset="0"/>
              </a:rPr>
              <a:t>argc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A3E9D"/>
                </a:solidFill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4B69C6"/>
                </a:solidFill>
                <a:latin typeface="Consolas" panose="020B0609020204030204" pitchFamily="49" charset="0"/>
              </a:rPr>
              <a:t>**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7A3E9D"/>
                </a:solidFill>
                <a:latin typeface="Consolas" panose="020B0609020204030204" pitchFamily="49" charset="0"/>
              </a:rPr>
              <a:t>argv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Mat 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dst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String </a:t>
            </a:r>
            <a:r>
              <a:rPr lang="en-US" sz="16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imageName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448C27"/>
                </a:solidFill>
                <a:latin typeface="Consolas" panose="020B0609020204030204" pitchFamily="49" charset="0"/>
              </a:rPr>
              <a:t>Picture1.png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r>
              <a:rPr lang="en-US" sz="1600" i="1" dirty="0">
                <a:solidFill>
                  <a:srgbClr val="AAAAAA"/>
                </a:solidFill>
                <a:latin typeface="Consolas" panose="020B0609020204030204" pitchFamily="49" charset="0"/>
              </a:rPr>
              <a:t> 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4B69C6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argc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imageName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7A3E9D"/>
                </a:solidFill>
                <a:latin typeface="Consolas" panose="020B0609020204030204" pitchFamily="49" charset="0"/>
              </a:rPr>
              <a:t>argv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];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imread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imageName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IMREAD_COLOR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4B69C6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7A3E9D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B69C6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Mat grayscale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grayEnh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cvtColor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grayscale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CV_BGR2GRAY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imshow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sz="1600" dirty="0">
                <a:solidFill>
                  <a:srgbClr val="448C27"/>
                </a:solidFill>
                <a:latin typeface="Consolas" panose="020B0609020204030204" pitchFamily="49" charset="0"/>
              </a:rPr>
              <a:t>Source window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grayscale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equalizeHist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grayscale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grayEnh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imshow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sz="1600" dirty="0">
                <a:solidFill>
                  <a:srgbClr val="448C27"/>
                </a:solidFill>
                <a:latin typeface="Consolas" panose="020B0609020204030204" pitchFamily="49" charset="0"/>
              </a:rPr>
              <a:t>Grayscale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grayEnh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ru-RU" sz="1600" dirty="0">
              <a:solidFill>
                <a:srgbClr val="777777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waitKey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r>
              <a:rPr lang="en-US" sz="1600" i="1" dirty="0">
                <a:solidFill>
                  <a:srgbClr val="AAAAAA"/>
                </a:solidFill>
                <a:latin typeface="Consolas" panose="020B0609020204030204" pitchFamily="49" charset="0"/>
              </a:rPr>
              <a:t> //  </a:t>
            </a:r>
            <a:r>
              <a:rPr lang="ru-RU" sz="1600" i="1" dirty="0">
                <a:solidFill>
                  <a:srgbClr val="AAAAAA"/>
                </a:solidFill>
                <a:latin typeface="Consolas" panose="020B0609020204030204" pitchFamily="49" charset="0"/>
              </a:rPr>
              <a:t>Ждём нажатия на любую кнопку</a:t>
            </a:r>
            <a:endParaRPr lang="ru-RU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4B69C6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355EDE-65A1-4EB7-B1C3-8BAC12A37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8456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получилось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C9A19B-3258-44C0-8A62-AE24B7F69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53" y="1340768"/>
            <a:ext cx="5149526" cy="44311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2DAC34-CCE2-4345-9CCA-52177414D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276872"/>
            <a:ext cx="5149527" cy="443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95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Гистограмма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D6BFEF4-ACF9-4C5D-9A83-CD82A0CC0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712" y="1245581"/>
            <a:ext cx="6265238" cy="528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00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Гистограммы: а что же с цветом?</a:t>
            </a:r>
          </a:p>
        </p:txBody>
      </p:sp>
      <p:pic>
        <p:nvPicPr>
          <p:cNvPr id="8" name="Содержимое 7" descr="color_orig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906797" y="1856059"/>
            <a:ext cx="4901171" cy="4022725"/>
          </a:xfrm>
        </p:spPr>
      </p:pic>
      <p:pic>
        <p:nvPicPr>
          <p:cNvPr id="11" name="Содержимое 10" descr="color_orig_hist.pn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6816080" y="1834828"/>
            <a:ext cx="4987812" cy="3898855"/>
          </a:xfrm>
        </p:spPr>
      </p:pic>
      <p:sp>
        <p:nvSpPr>
          <p:cNvPr id="15" name="Стрелка вправо 14"/>
          <p:cNvSpPr/>
          <p:nvPr/>
        </p:nvSpPr>
        <p:spPr>
          <a:xfrm>
            <a:off x="5915980" y="3784255"/>
            <a:ext cx="7920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46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Представление изображения на ЭВМ</a:t>
            </a:r>
          </a:p>
        </p:txBody>
      </p:sp>
      <p:pic>
        <p:nvPicPr>
          <p:cNvPr id="174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63552" y="1874517"/>
            <a:ext cx="3206449" cy="4291901"/>
          </a:xfrm>
          <a:noFill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857" y="1874517"/>
            <a:ext cx="4254472" cy="4291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Гистограммы: </a:t>
            </a:r>
            <a:r>
              <a:rPr lang="en-US" dirty="0"/>
              <a:t>HSV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600056" y="328498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Hue (</a:t>
            </a:r>
            <a:r>
              <a:rPr lang="ru-RU" dirty="0"/>
              <a:t>Тон), </a:t>
            </a:r>
            <a:r>
              <a:rPr lang="en-US" dirty="0"/>
              <a:t>Saturation(</a:t>
            </a:r>
            <a:r>
              <a:rPr lang="ru-RU" dirty="0"/>
              <a:t>Насыщенность), </a:t>
            </a:r>
            <a:r>
              <a:rPr lang="en-US" dirty="0"/>
              <a:t>Value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Интенсивность)</a:t>
            </a:r>
            <a:endParaRPr lang="en-US" dirty="0"/>
          </a:p>
          <a:p>
            <a:r>
              <a:rPr lang="ru-RU" dirty="0"/>
              <a:t>Очевидно, что в данном случае, нас интересует </a:t>
            </a:r>
            <a:r>
              <a:rPr lang="en-US" dirty="0"/>
              <a:t>Value!</a:t>
            </a:r>
            <a:endParaRPr lang="ru-RU" dirty="0"/>
          </a:p>
        </p:txBody>
      </p:sp>
      <p:pic>
        <p:nvPicPr>
          <p:cNvPr id="9" name="Объект 13" descr="Изображение выглядит как зонт&#10;&#10;Автоматически созданное описание">
            <a:extLst>
              <a:ext uri="{FF2B5EF4-FFF2-40B4-BE49-F238E27FC236}">
                <a16:creationId xmlns:a16="http://schemas.microsoft.com/office/drawing/2014/main" id="{2E755043-E5C5-44D1-99B5-85AE76A1B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59496" y="1484784"/>
            <a:ext cx="4176464" cy="475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02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«Растяжение» одного канала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267409-D2FD-4853-B8D8-4B140E1E9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404664"/>
            <a:ext cx="6444093" cy="550083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A3E9D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rgbClr val="AA3731"/>
                </a:solidFill>
                <a:latin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A3E9D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7A3E9D"/>
                </a:solidFill>
                <a:latin typeface="Consolas" panose="020B0609020204030204" pitchFamily="49" charset="0"/>
              </a:rPr>
              <a:t>argc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A3E9D"/>
                </a:solidFill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4B69C6"/>
                </a:solidFill>
                <a:latin typeface="Consolas" panose="020B0609020204030204" pitchFamily="49" charset="0"/>
              </a:rPr>
              <a:t>**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7A3E9D"/>
                </a:solidFill>
                <a:latin typeface="Consolas" panose="020B0609020204030204" pitchFamily="49" charset="0"/>
              </a:rPr>
              <a:t>argv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Mat 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dst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String </a:t>
            </a:r>
            <a:r>
              <a:rPr lang="en-US" sz="16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imageName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448C27"/>
                </a:solidFill>
                <a:latin typeface="Consolas" panose="020B0609020204030204" pitchFamily="49" charset="0"/>
              </a:rPr>
              <a:t>Picture1.png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r>
              <a:rPr lang="en-US" sz="1600" i="1" dirty="0">
                <a:solidFill>
                  <a:srgbClr val="AAAAAA"/>
                </a:solidFill>
                <a:latin typeface="Consolas" panose="020B0609020204030204" pitchFamily="49" charset="0"/>
              </a:rPr>
              <a:t> // by default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4B69C6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argc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    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imageName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7A3E9D"/>
                </a:solidFill>
                <a:latin typeface="Consolas" panose="020B0609020204030204" pitchFamily="49" charset="0"/>
              </a:rPr>
              <a:t>argv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];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imread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imageName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IMREAD_COLOR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4B69C6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7A3E9D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B69C6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Mat result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cvtColor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result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CV_BGR2HSV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Mat </a:t>
            </a:r>
            <a:r>
              <a:rPr lang="en-US" sz="1600" dirty="0">
                <a:solidFill>
                  <a:srgbClr val="7A3E9D"/>
                </a:solidFill>
                <a:latin typeface="Consolas" panose="020B0609020204030204" pitchFamily="49" charset="0"/>
              </a:rPr>
              <a:t>channels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9C5D27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];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b="1" dirty="0">
                <a:solidFill>
                  <a:srgbClr val="AA3731"/>
                </a:solidFill>
                <a:latin typeface="Consolas" panose="020B0609020204030204" pitchFamily="49" charset="0"/>
              </a:rPr>
              <a:t>split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result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channels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equalizeHist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A3E9D"/>
                </a:solidFill>
                <a:latin typeface="Consolas" panose="020B0609020204030204" pitchFamily="49" charset="0"/>
              </a:rPr>
              <a:t>channels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9C5D27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],</a:t>
            </a:r>
            <a:r>
              <a:rPr lang="en-US" sz="1600" dirty="0">
                <a:solidFill>
                  <a:srgbClr val="7A3E9D"/>
                </a:solidFill>
                <a:latin typeface="Consolas" panose="020B0609020204030204" pitchFamily="49" charset="0"/>
              </a:rPr>
              <a:t>channels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9C5D27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]);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b="1" dirty="0">
                <a:solidFill>
                  <a:srgbClr val="AA3731"/>
                </a:solidFill>
                <a:latin typeface="Consolas" panose="020B0609020204030204" pitchFamily="49" charset="0"/>
              </a:rPr>
              <a:t>merge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channels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5D27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result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cvtColor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result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result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CV_HSV2BGR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US" sz="16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imshow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sz="1600" dirty="0">
                <a:solidFill>
                  <a:srgbClr val="448C27"/>
                </a:solidFill>
                <a:latin typeface="Consolas" panose="020B0609020204030204" pitchFamily="49" charset="0"/>
              </a:rPr>
              <a:t>Result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 result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355EDE-65A1-4EB7-B1C3-8BAC12A37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9696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получилось</a:t>
            </a:r>
          </a:p>
        </p:txBody>
      </p:sp>
      <p:sp>
        <p:nvSpPr>
          <p:cNvPr id="15" name="Стрелка вправо 14"/>
          <p:cNvSpPr/>
          <p:nvPr/>
        </p:nvSpPr>
        <p:spPr>
          <a:xfrm>
            <a:off x="6023992" y="3789040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Объект 5">
            <a:extLst>
              <a:ext uri="{FF2B5EF4-FFF2-40B4-BE49-F238E27FC236}">
                <a16:creationId xmlns:a16="http://schemas.microsoft.com/office/drawing/2014/main" id="{764A2208-29DD-4DA6-8F43-E558DC2091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92889" y="1918570"/>
            <a:ext cx="4767864" cy="4102718"/>
          </a:xfrm>
          <a:prstGeom prst="rect">
            <a:avLst/>
          </a:prstGeom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6F48845B-3E20-4FE2-9755-E22EFBD39E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11037" y="1918570"/>
            <a:ext cx="4767864" cy="410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00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Гистограммы: а что же с цветом?</a:t>
            </a:r>
          </a:p>
        </p:txBody>
      </p:sp>
      <p:pic>
        <p:nvPicPr>
          <p:cNvPr id="7" name="Содержимое 6" descr="color_enh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1047879" y="2060848"/>
            <a:ext cx="4834596" cy="3955579"/>
          </a:xfrm>
        </p:spPr>
      </p:pic>
      <p:pic>
        <p:nvPicPr>
          <p:cNvPr id="10" name="Содержимое 9" descr="color_enh_hist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6960096" y="2267321"/>
            <a:ext cx="4632960" cy="3619500"/>
          </a:xfrm>
        </p:spPr>
      </p:pic>
      <p:sp>
        <p:nvSpPr>
          <p:cNvPr id="15" name="Стрелка вправо 14"/>
          <p:cNvSpPr/>
          <p:nvPr/>
        </p:nvSpPr>
        <p:spPr>
          <a:xfrm>
            <a:off x="6109387" y="3861047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449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всегда получается…</a:t>
            </a:r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635" y="1844824"/>
            <a:ext cx="210502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6043" y="1844824"/>
            <a:ext cx="210502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95600" y="4869160"/>
            <a:ext cx="240030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84035" y="4869163"/>
            <a:ext cx="23907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Стрелка вправо 7"/>
          <p:cNvSpPr/>
          <p:nvPr/>
        </p:nvSpPr>
        <p:spPr>
          <a:xfrm>
            <a:off x="5303912" y="3068960"/>
            <a:ext cx="864096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>
            <a:off x="5159896" y="5661248"/>
            <a:ext cx="100811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06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Нелинейная коррекция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0960" y="1351177"/>
            <a:ext cx="2844959" cy="2147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5599" y="4087487"/>
            <a:ext cx="2844959" cy="2147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8882" y="2570814"/>
            <a:ext cx="3423396" cy="3301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Стрелка вниз 6"/>
          <p:cNvSpPr/>
          <p:nvPr/>
        </p:nvSpPr>
        <p:spPr>
          <a:xfrm>
            <a:off x="3935760" y="3528398"/>
            <a:ext cx="14401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248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Семантическая информация</a:t>
            </a:r>
          </a:p>
        </p:txBody>
      </p:sp>
      <p:pic>
        <p:nvPicPr>
          <p:cNvPr id="1843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186013"/>
            <a:ext cx="7992888" cy="5324871"/>
          </a:xfr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Семантическая информация</a:t>
            </a:r>
          </a:p>
        </p:txBody>
      </p:sp>
      <p:pic>
        <p:nvPicPr>
          <p:cNvPr id="19459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1425798"/>
            <a:ext cx="7344816" cy="4893125"/>
          </a:xfrm>
          <a:noFill/>
        </p:spPr>
      </p:pic>
      <p:sp>
        <p:nvSpPr>
          <p:cNvPr id="19460" name="Прямоугольник 8"/>
          <p:cNvSpPr>
            <a:spLocks noChangeArrowheads="1"/>
          </p:cNvSpPr>
          <p:nvPr/>
        </p:nvSpPr>
        <p:spPr bwMode="auto">
          <a:xfrm>
            <a:off x="1228114" y="2197953"/>
            <a:ext cx="45720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1"/>
                </a:solidFill>
                <a:latin typeface="Constantia" panose="02030602050306030303" pitchFamily="18" charset="0"/>
              </a:rPr>
              <a:t>вне помещения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1"/>
                </a:solidFill>
                <a:latin typeface="Constantia" panose="02030602050306030303" pitchFamily="18" charset="0"/>
              </a:rPr>
              <a:t>город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1"/>
                </a:solidFill>
                <a:latin typeface="Constantia" panose="02030602050306030303" pitchFamily="18" charset="0"/>
              </a:rPr>
              <a:t>уличное движение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1"/>
                </a:solidFill>
                <a:latin typeface="Constantia" panose="02030602050306030303" pitchFamily="18" charset="0"/>
              </a:rPr>
              <a:t>Пекин, Китай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1"/>
                </a:solidFill>
                <a:latin typeface="Constantia" panose="02030602050306030303" pitchFamily="18" charset="0"/>
              </a:rPr>
              <a:t>Пл. Тяньаньмэнь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Семантическая информация</a:t>
            </a:r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489608"/>
            <a:ext cx="7723534" cy="5145427"/>
          </a:xfrm>
          <a:noFill/>
        </p:spPr>
      </p:pic>
      <p:sp>
        <p:nvSpPr>
          <p:cNvPr id="8" name="Прямоугольник 7"/>
          <p:cNvSpPr/>
          <p:nvPr/>
        </p:nvSpPr>
        <p:spPr>
          <a:xfrm>
            <a:off x="1695628" y="3682514"/>
            <a:ext cx="419907" cy="103866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703512" y="4796962"/>
            <a:ext cx="2266019" cy="52916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735961" y="4631244"/>
            <a:ext cx="3048732" cy="52594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4554869" y="4567431"/>
            <a:ext cx="503149" cy="8780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8090190" y="3111374"/>
            <a:ext cx="598098" cy="122440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8864358" y="3111374"/>
            <a:ext cx="503149" cy="114167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2547594" y="1459040"/>
            <a:ext cx="6879452" cy="316527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7342381" y="5595631"/>
            <a:ext cx="2127819" cy="96722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1695628" y="5491560"/>
            <a:ext cx="3103985" cy="114167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Точка наблюдения</a:t>
            </a:r>
          </a:p>
        </p:txBody>
      </p:sp>
      <p:pic>
        <p:nvPicPr>
          <p:cNvPr id="22531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73" y="1846266"/>
            <a:ext cx="6038304" cy="4022725"/>
          </a:xfr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Освещение</a:t>
            </a:r>
          </a:p>
        </p:txBody>
      </p:sp>
      <p:pic>
        <p:nvPicPr>
          <p:cNvPr id="2355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25" y="2372048"/>
            <a:ext cx="7543800" cy="2971161"/>
          </a:xfr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1943</Words>
  <Application>Microsoft Office PowerPoint</Application>
  <PresentationFormat>Широкоэкранный</PresentationFormat>
  <Paragraphs>318</Paragraphs>
  <Slides>45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5" baseType="lpstr">
      <vt:lpstr>Arial</vt:lpstr>
      <vt:lpstr>Calibri</vt:lpstr>
      <vt:lpstr>Cambria Math</vt:lpstr>
      <vt:lpstr>Consolas</vt:lpstr>
      <vt:lpstr>Constantia</vt:lpstr>
      <vt:lpstr>Corbel</vt:lpstr>
      <vt:lpstr>Gill Sans MT</vt:lpstr>
      <vt:lpstr>Impact</vt:lpstr>
      <vt:lpstr>Wingdings 2</vt:lpstr>
      <vt:lpstr>Эмблема</vt:lpstr>
      <vt:lpstr>Системы технического зрения</vt:lpstr>
      <vt:lpstr>Вторая задача – попробуем построить корректную модель</vt:lpstr>
      <vt:lpstr>Можно и без «физики»…</vt:lpstr>
      <vt:lpstr>Представление изображения на ЭВМ</vt:lpstr>
      <vt:lpstr>Семантическая информация</vt:lpstr>
      <vt:lpstr>Семантическая информация</vt:lpstr>
      <vt:lpstr>Семантическая информация</vt:lpstr>
      <vt:lpstr>Точка наблюдения</vt:lpstr>
      <vt:lpstr>Освещение</vt:lpstr>
      <vt:lpstr>Масштаб</vt:lpstr>
      <vt:lpstr>Перекрытие</vt:lpstr>
      <vt:lpstr>Движение</vt:lpstr>
      <vt:lpstr>Внутриклассовая изменчивость</vt:lpstr>
      <vt:lpstr>Зрение – нечёткая задача</vt:lpstr>
      <vt:lpstr>Модель камеры-обскуры</vt:lpstr>
      <vt:lpstr>Проблеммы</vt:lpstr>
      <vt:lpstr>Цифровая камера - дискретизация</vt:lpstr>
      <vt:lpstr>Линейные цветовые модели: RGB</vt:lpstr>
      <vt:lpstr>RGB: Цветовой куб</vt:lpstr>
      <vt:lpstr>Модель HSV</vt:lpstr>
      <vt:lpstr>Модель YUV…</vt:lpstr>
      <vt:lpstr>…и реализация YCbCr</vt:lpstr>
      <vt:lpstr>Пример</vt:lpstr>
      <vt:lpstr>Проектный файл</vt:lpstr>
      <vt:lpstr>Результат</vt:lpstr>
      <vt:lpstr>Улучшение изображения</vt:lpstr>
      <vt:lpstr>Изображение: что может получиться плохо?</vt:lpstr>
      <vt:lpstr>Гистограммы</vt:lpstr>
      <vt:lpstr>Гистограммы: идея</vt:lpstr>
      <vt:lpstr>Гистограммы: идея</vt:lpstr>
      <vt:lpstr>Построение гистограмм</vt:lpstr>
      <vt:lpstr>Разложение по каналам</vt:lpstr>
      <vt:lpstr>Результат</vt:lpstr>
      <vt:lpstr>Фрагмент подводного изображения </vt:lpstr>
      <vt:lpstr>Попробуем улучшить изображение!</vt:lpstr>
      <vt:lpstr>«Растяжение» гистограммы</vt:lpstr>
      <vt:lpstr>Что получилось</vt:lpstr>
      <vt:lpstr>Гистограмма</vt:lpstr>
      <vt:lpstr>Гистограммы: а что же с цветом?</vt:lpstr>
      <vt:lpstr>Гистограммы: HSV</vt:lpstr>
      <vt:lpstr>«Растяжение» одного канала</vt:lpstr>
      <vt:lpstr>Что получилось</vt:lpstr>
      <vt:lpstr>Гистограммы: а что же с цветом?</vt:lpstr>
      <vt:lpstr>Не всегда получается…</vt:lpstr>
      <vt:lpstr>Нелинейная коррекция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Системы технического зрения</dc:title>
  <dc:creator>Alexey Makashov</dc:creator>
  <cp:lastModifiedBy>Alexey Makashov</cp:lastModifiedBy>
  <cp:revision>7</cp:revision>
  <dcterms:created xsi:type="dcterms:W3CDTF">2020-04-09T11:18:08Z</dcterms:created>
  <dcterms:modified xsi:type="dcterms:W3CDTF">2020-04-09T12:24:03Z</dcterms:modified>
</cp:coreProperties>
</file>